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5"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varScale="1">
        <p:scale>
          <a:sx n="94" d="100"/>
          <a:sy n="94" d="100"/>
        </p:scale>
        <p:origin x="90"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13-Jan-26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050451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13-Jan-26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738381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13-Jan-26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29617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13-Jan-26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195111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13-Jan-26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70947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13-Jan-26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640058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13-Jan-26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639948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13-Jan-26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533597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13-Jan-26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070230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13-Jan-26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616468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8255AB-DB88-8C4A-9BEA-FA47F23A870D}" type="datetimeFigureOut">
              <a:rPr lang="en-US" smtClean="0"/>
              <a:t>13-Jan-26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96172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8255AB-DB88-8C4A-9BEA-FA47F23A870D}" type="datetimeFigureOut">
              <a:rPr lang="en-US" smtClean="0"/>
              <a:t>13-Jan-26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04774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8255AB-DB88-8C4A-9BEA-FA47F23A870D}" type="datetimeFigureOut">
              <a:rPr lang="en-US" smtClean="0"/>
              <a:t>13-Jan-26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3979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255AB-DB88-8C4A-9BEA-FA47F23A870D}" type="datetimeFigureOut">
              <a:rPr lang="en-US" smtClean="0"/>
              <a:t>13-Jan-26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0229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13-Jan-26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8611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13-Jan-26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79275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C8255AB-DB88-8C4A-9BEA-FA47F23A870D}" type="datetimeFigureOut">
              <a:rPr lang="en-US" smtClean="0"/>
              <a:t>13-Jan-26</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089091788"/>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29" r:id="rId14"/>
    <p:sldLayoutId id="2147484030" r:id="rId15"/>
    <p:sldLayoutId id="214748403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cket launch">
            <a:extLst>
              <a:ext uri="{FF2B5EF4-FFF2-40B4-BE49-F238E27FC236}">
                <a16:creationId xmlns:a16="http://schemas.microsoft.com/office/drawing/2014/main" id="{6B11D185-97B1-BE44-9AC5-E8446B4C71F9}"/>
              </a:ext>
            </a:extLst>
          </p:cNvPr>
          <p:cNvPicPr>
            <a:picLocks noChangeAspect="1"/>
          </p:cNvPicPr>
          <p:nvPr/>
        </p:nvPicPr>
        <p:blipFill>
          <a:blip r:embed="rId2"/>
          <a:srcRect t="7802" b="7802"/>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291013" y="311142"/>
            <a:ext cx="7609403" cy="98275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291013" y="235247"/>
            <a:ext cx="9667626" cy="982756"/>
          </a:xfrm>
          <a:ln>
            <a:noFill/>
          </a:ln>
        </p:spPr>
        <p:txBody>
          <a:bodyPr>
            <a:normAutofit/>
          </a:bodyPr>
          <a:lstStyle/>
          <a:p>
            <a:pPr algn="l"/>
            <a:r>
              <a:rPr lang="en-US" b="1" dirty="0">
                <a:solidFill>
                  <a:schemeClr val="bg1"/>
                </a:solidFill>
                <a:latin typeface="Tw Cen MT Condensed" panose="020B0606020104020203" pitchFamily="34" charset="77"/>
              </a:rPr>
              <a:t>Applied Data Science capstone</a:t>
            </a:r>
          </a:p>
        </p:txBody>
      </p:sp>
      <p:sp>
        <p:nvSpPr>
          <p:cNvPr id="9" name="TextBox 8">
            <a:extLst>
              <a:ext uri="{FF2B5EF4-FFF2-40B4-BE49-F238E27FC236}">
                <a16:creationId xmlns:a16="http://schemas.microsoft.com/office/drawing/2014/main" id="{752C7E0C-6C35-9841-AB81-981DE286F6B4}"/>
              </a:ext>
            </a:extLst>
          </p:cNvPr>
          <p:cNvSpPr txBox="1"/>
          <p:nvPr/>
        </p:nvSpPr>
        <p:spPr>
          <a:xfrm>
            <a:off x="9458944" y="5912194"/>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Dhruv Garady</a:t>
            </a:r>
          </a:p>
          <a:p>
            <a:pPr algn="r"/>
            <a:r>
              <a:rPr lang="en-US" b="1" dirty="0">
                <a:solidFill>
                  <a:schemeClr val="bg1"/>
                </a:solidFill>
                <a:latin typeface="Tw Cen MT" panose="020B0602020104020603" pitchFamily="34" charset="77"/>
              </a:rPr>
              <a:t>January 13, 2026</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43630"/>
            <a:ext cx="9064752" cy="4731244"/>
          </a:xfrm>
        </p:spPr>
        <p:txBody>
          <a:bodyPr>
            <a:normAutofit fontScale="77500" lnSpcReduction="2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3. Data Visualization</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65677"/>
            <a:ext cx="8891016" cy="4194459"/>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3. Data Visualization</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70167" y="1465677"/>
            <a:ext cx="10515600" cy="4791782"/>
          </a:xfrm>
        </p:spPr>
        <p:txBody>
          <a:bodyPr>
            <a:normAutofit fontScale="92500" lnSpcReduction="20000"/>
          </a:bodyPr>
          <a:lstStyle/>
          <a:p>
            <a:r>
              <a:rPr lang="en-US" sz="2400" dirty="0"/>
              <a:t>Functions from the Scikit-learn library are used to create our</a:t>
            </a:r>
            <a:br>
              <a:rPr lang="en-US" sz="2400" dirty="0"/>
            </a:br>
            <a:r>
              <a:rPr lang="en-US" sz="2400" dirty="0"/>
              <a:t>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4. Machine Learning Prediction</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65676"/>
            <a:ext cx="8881872" cy="4295043"/>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785090" y="1382055"/>
            <a:ext cx="10515600" cy="4822001"/>
          </a:xfrm>
        </p:spPr>
        <p:txBody>
          <a:bodyPr>
            <a:normAutofit/>
          </a:bodyPr>
          <a:lstStyle/>
          <a:p>
            <a:r>
              <a:rPr lang="en-US" sz="2000" dirty="0"/>
              <a:t>The names of the unique launch sites in the space mission</a:t>
            </a:r>
          </a:p>
          <a:p>
            <a:endParaRPr lang="en-US" sz="2000" dirty="0"/>
          </a:p>
          <a:p>
            <a:endParaRPr lang="en-US" sz="2000" dirty="0"/>
          </a:p>
          <a:p>
            <a:endParaRPr lang="en-US" sz="2000" dirty="0"/>
          </a:p>
          <a:p>
            <a:endParaRPr lang="en-US" sz="2000" dirty="0"/>
          </a:p>
          <a:p>
            <a:r>
              <a:rPr lang="en-US" sz="2000" dirty="0"/>
              <a:t>5 records where launch sites begin with ‘CCA’</a:t>
            </a:r>
          </a:p>
          <a:p>
            <a:pPr marL="0" indent="0">
              <a:buNone/>
            </a:pPr>
            <a:endParaRPr lang="en-US" sz="20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1. SQL (EDA with SQL)</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1829636"/>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785090" y="4042779"/>
            <a:ext cx="10625328" cy="187023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65677"/>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Tw Cen MT Condensed" panose="020B0606020104020203" pitchFamily="34" charset="77"/>
              </a:rPr>
              <a:t>RESULTS</a:t>
            </a:r>
          </a:p>
          <a:p>
            <a:pPr>
              <a:spcBef>
                <a:spcPts val="500"/>
              </a:spcBef>
            </a:pPr>
            <a:r>
              <a:rPr lang="en-US" sz="5400" b="1" dirty="0">
                <a:latin typeface="Tw Cen MT Condensed" panose="020B0606020104020203" pitchFamily="34" charset="77"/>
              </a:rPr>
              <a:t>1. SQL (EDA with SQL)</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064609"/>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3565527"/>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176202"/>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57489"/>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Tw Cen MT Condensed" panose="020B0606020104020203" pitchFamily="34" charset="77"/>
              </a:rPr>
              <a:t>RESULTS</a:t>
            </a:r>
          </a:p>
          <a:p>
            <a:pPr>
              <a:spcBef>
                <a:spcPts val="500"/>
              </a:spcBef>
            </a:pPr>
            <a:r>
              <a:rPr lang="en-US" sz="5400" b="1" dirty="0">
                <a:latin typeface="Tw Cen MT Condensed" panose="020B0606020104020203" pitchFamily="34" charset="77"/>
              </a:rPr>
              <a:t>1. SQL (EDA with SQL)</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263626" y="242313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263626" y="4738930"/>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57844"/>
            <a:ext cx="10515600" cy="4822001"/>
          </a:xfrm>
        </p:spPr>
        <p:txBody>
          <a:bodyPr>
            <a:normAutofit/>
          </a:bodyPr>
          <a:lstStyle/>
          <a:p>
            <a:r>
              <a:rPr lang="en-US" sz="2400" dirty="0"/>
              <a:t>The names of the booster versions which have carried the maximum payload mass</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Tw Cen MT Condensed" panose="020B0606020104020203" pitchFamily="34" charset="77"/>
              </a:rPr>
              <a:t>RESULTS</a:t>
            </a:r>
          </a:p>
          <a:p>
            <a:pPr>
              <a:spcBef>
                <a:spcPts val="500"/>
              </a:spcBef>
            </a:pPr>
            <a:r>
              <a:rPr lang="en-US" sz="5400" b="1" dirty="0">
                <a:latin typeface="Tw Cen MT Condensed" panose="020B0606020104020203" pitchFamily="34" charset="77"/>
              </a:rPr>
              <a:t>1. SQL (EDA with SQL)</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267266"/>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297281"/>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Tw Cen MT Condensed" panose="020B0606020104020203" pitchFamily="34" charset="77"/>
              </a:rPr>
              <a:t>RESULTS</a:t>
            </a:r>
          </a:p>
          <a:p>
            <a:pPr>
              <a:spcBef>
                <a:spcPts val="500"/>
              </a:spcBef>
            </a:pPr>
            <a:r>
              <a:rPr lang="en-US" sz="5400" b="1" dirty="0">
                <a:latin typeface="Tw Cen MT Condensed" panose="020B0606020104020203" pitchFamily="34" charset="77"/>
              </a:rPr>
              <a:t>1. SQL (EDA with SQL)</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87220" y="2123979"/>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87220" y="4070076"/>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76132"/>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3.Matplotlib and Seaborn (EDA with Visualization)</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838200" y="1984001"/>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cket launch">
            <a:extLst>
              <a:ext uri="{FF2B5EF4-FFF2-40B4-BE49-F238E27FC236}">
                <a16:creationId xmlns:a16="http://schemas.microsoft.com/office/drawing/2014/main" id="{6B11D185-97B1-BE44-9AC5-E8446B4C71F9}"/>
              </a:ext>
            </a:extLst>
          </p:cNvPr>
          <p:cNvPicPr>
            <a:picLocks noChangeAspect="1"/>
          </p:cNvPicPr>
          <p:nvPr/>
        </p:nvPicPr>
        <p:blipFill>
          <a:blip r:embed="rId2"/>
          <a:srcRect t="7802" b="7802"/>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4608"/>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latin typeface="Tw Cen MT Condensed" panose="020B0606020104020203" pitchFamily="34" charset="77"/>
              </a:rPr>
              <a:t>RESULTS</a:t>
            </a:r>
          </a:p>
          <a:p>
            <a:pPr>
              <a:spcBef>
                <a:spcPts val="500"/>
              </a:spcBef>
            </a:pPr>
            <a:r>
              <a:rPr lang="en-US" sz="8000" b="1" dirty="0">
                <a:latin typeface="Tw Cen MT Condensed" panose="020B0606020104020203" pitchFamily="34" charset="77"/>
              </a:rPr>
              <a:t>3.Matplotlib and Seaborn (EDA with Visualization)</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838200" y="2099876"/>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66988"/>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latin typeface="Tw Cen MT Condensed" panose="020B0606020104020203" pitchFamily="34" charset="77"/>
              </a:rPr>
              <a:t>RESULTS</a:t>
            </a:r>
          </a:p>
          <a:p>
            <a:pPr>
              <a:spcBef>
                <a:spcPts val="500"/>
              </a:spcBef>
            </a:pPr>
            <a:r>
              <a:rPr lang="en-US" sz="8000" b="1" dirty="0">
                <a:latin typeface="Tw Cen MT Condensed" panose="020B0606020104020203" pitchFamily="34" charset="77"/>
              </a:rPr>
              <a:t>3.Matplotlib and Seaborn (EDA with Visualization)</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838200" y="2016742"/>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65677"/>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latin typeface="Tw Cen MT Condensed" panose="020B0606020104020203" pitchFamily="34" charset="77"/>
              </a:rPr>
              <a:t>RESULTS</a:t>
            </a:r>
          </a:p>
          <a:p>
            <a:pPr>
              <a:spcBef>
                <a:spcPts val="500"/>
              </a:spcBef>
            </a:pPr>
            <a:r>
              <a:rPr lang="en-US" sz="8000" b="1" dirty="0">
                <a:latin typeface="Tw Cen MT Condensed" panose="020B0606020104020203" pitchFamily="34" charset="77"/>
              </a:rPr>
              <a:t>3.Matplotlib and Seaborn (EDA with Visualization)</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838200" y="218127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91199"/>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latin typeface="Tw Cen MT Condensed" panose="020B0606020104020203" pitchFamily="34" charset="77"/>
              </a:rPr>
              <a:t>RESULTS</a:t>
            </a:r>
          </a:p>
          <a:p>
            <a:pPr>
              <a:spcBef>
                <a:spcPts val="500"/>
              </a:spcBef>
            </a:pPr>
            <a:r>
              <a:rPr lang="en-US" sz="8000" b="1" dirty="0">
                <a:latin typeface="Tw Cen MT Condensed" panose="020B0606020104020203" pitchFamily="34" charset="77"/>
              </a:rPr>
              <a:t>3.Matplotlib and Seaborn (EDA with Visualization)</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1009117" y="1945405"/>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91199"/>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3. Folium</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838200" y="1967163"/>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1" y="1465677"/>
            <a:ext cx="940308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3. Folium</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341121" y="3355134"/>
            <a:ext cx="6705600" cy="2798528"/>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97245"/>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3. Folium</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1444653" y="3103793"/>
            <a:ext cx="5230467" cy="286251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4. Dash</a:t>
            </a:r>
          </a:p>
        </p:txBody>
      </p:sp>
      <p:pic>
        <p:nvPicPr>
          <p:cNvPr id="11" name="Picture 10">
            <a:extLst>
              <a:ext uri="{FF2B5EF4-FFF2-40B4-BE49-F238E27FC236}">
                <a16:creationId xmlns:a16="http://schemas.microsoft.com/office/drawing/2014/main" id="{0F522590-1E78-1EA9-2776-AF6235332BCA}"/>
              </a:ext>
            </a:extLst>
          </p:cNvPr>
          <p:cNvPicPr>
            <a:picLocks noChangeAspect="1"/>
          </p:cNvPicPr>
          <p:nvPr/>
        </p:nvPicPr>
        <p:blipFill>
          <a:blip r:embed="rId2"/>
          <a:stretch>
            <a:fillRect/>
          </a:stretch>
        </p:blipFill>
        <p:spPr>
          <a:xfrm>
            <a:off x="838200" y="1312069"/>
            <a:ext cx="10056093" cy="5413196"/>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65677"/>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4. Dash</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838200" y="3121019"/>
            <a:ext cx="8497211" cy="3078614"/>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775520" y="1297281"/>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5.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628501"/>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77569"/>
            <a:ext cx="8927592" cy="4731244"/>
          </a:xfrm>
        </p:spPr>
        <p:txBody>
          <a:bodyPr>
            <a:normAutofit fontScale="92500" lnSpcReduction="20000"/>
          </a:bodyPr>
          <a:lstStyle/>
          <a:p>
            <a:pPr algn="just"/>
            <a:r>
              <a:rPr lang="en-MY" sz="2400" dirty="0"/>
              <a:t>In this capstone project, we will predict if the SpaceX Falcon 9 first stage will land successfully using several machine learning classification algorithms.</a:t>
            </a:r>
            <a:endParaRPr lang="en-US" sz="2400" dirty="0"/>
          </a:p>
          <a:p>
            <a:pPr algn="just"/>
            <a:r>
              <a:rPr lang="en-US" sz="2400" dirty="0"/>
              <a:t>The main steps in this project include</a:t>
            </a:r>
            <a:r>
              <a:rPr lang="en-US" sz="2000" dirty="0"/>
              <a:t>:</a:t>
            </a:r>
          </a:p>
          <a:p>
            <a:pPr lvl="1" algn="just"/>
            <a:r>
              <a:rPr lang="en-US" sz="2000" dirty="0"/>
              <a:t>Data collection, wrangling, and formatting</a:t>
            </a:r>
          </a:p>
          <a:p>
            <a:pPr lvl="1" algn="just"/>
            <a:r>
              <a:rPr lang="en-US" sz="2000" dirty="0"/>
              <a:t>Exploratory data analysis</a:t>
            </a:r>
          </a:p>
          <a:p>
            <a:pPr lvl="1" algn="just"/>
            <a:r>
              <a:rPr lang="en-US" sz="2000" dirty="0"/>
              <a:t>Interactive data visualization</a:t>
            </a:r>
          </a:p>
          <a:p>
            <a:pPr lvl="1" algn="just"/>
            <a:r>
              <a:rPr lang="en-US" sz="2000" dirty="0"/>
              <a:t>Machine learning prediction</a:t>
            </a:r>
            <a:endParaRPr lang="en-US" sz="1600" dirty="0"/>
          </a:p>
          <a:p>
            <a:pPr algn="just"/>
            <a:r>
              <a:rPr lang="en-US" sz="2400" dirty="0"/>
              <a:t>Our graphs show that some features of the rocket launches have a correlation with the outcome of the launches, i.e., success or failure.</a:t>
            </a:r>
          </a:p>
          <a:p>
            <a:pPr algn="just"/>
            <a:r>
              <a:rPr lang="en-US" sz="2400" dirty="0"/>
              <a:t>It is also concluded that decision tree may be the best machine learning algorithm to predict if the Falcon 9 first stage will land successfully.</a:t>
            </a:r>
            <a:endParaRPr lang="en-US" sz="2000" dirty="0"/>
          </a:p>
          <a:p>
            <a:pPr lvl="1" algn="just"/>
            <a:endParaRPr lang="en-US" sz="16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82055"/>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atin typeface="Tw Cen MT Condensed" panose="020B0606020104020203" pitchFamily="34" charset="77"/>
              </a:rPr>
              <a:t>RESULTS</a:t>
            </a:r>
          </a:p>
          <a:p>
            <a:pPr>
              <a:spcBef>
                <a:spcPts val="500"/>
              </a:spcBef>
            </a:pPr>
            <a:r>
              <a:rPr lang="en-US" sz="5400" b="1" dirty="0">
                <a:latin typeface="Tw Cen MT Condensed" panose="020B0606020104020203" pitchFamily="34" charset="77"/>
              </a:rPr>
              <a:t>5.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816465"/>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65677"/>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5.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896360" y="2861974"/>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12708"/>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5.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26013"/>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630122"/>
            <a:ext cx="8561832" cy="4822001"/>
          </a:xfrm>
        </p:spPr>
        <p:txBody>
          <a:bodyPr>
            <a:normAutofit lnSpcReduction="10000"/>
          </a:bodyPr>
          <a:lstStyle/>
          <a:p>
            <a:pPr algn="just"/>
            <a:r>
              <a:rPr lang="en-US" sz="2000" dirty="0"/>
              <a:t>Putting the results of all 4 models side by side, we can see that they all share the same accuracy score and confusion matrix when tested on the test set. </a:t>
            </a:r>
          </a:p>
          <a:p>
            <a:pPr algn="just"/>
            <a:r>
              <a:rPr lang="en-US" sz="2000" dirty="0"/>
              <a:t>Therefore, their </a:t>
            </a:r>
            <a:r>
              <a:rPr lang="en-US" sz="2000" dirty="0" err="1"/>
              <a:t>GridSearchCV</a:t>
            </a:r>
            <a:r>
              <a:rPr lang="en-US" sz="2000" dirty="0"/>
              <a:t> best scores are used to rank them instead. Based on the </a:t>
            </a:r>
            <a:r>
              <a:rPr lang="en-US" sz="2000" dirty="0" err="1"/>
              <a:t>GridSearchCV</a:t>
            </a:r>
            <a:r>
              <a:rPr lang="en-US" sz="2000" dirty="0"/>
              <a:t> best scores, the models are ranked in the following order with the first being the best and the last one being the worst:</a:t>
            </a:r>
          </a:p>
          <a:p>
            <a:pPr marL="800100" lvl="1" indent="-342900" algn="just">
              <a:buFont typeface="+mj-lt"/>
              <a:buAutoNum type="arabicPeriod"/>
            </a:pPr>
            <a:r>
              <a:rPr lang="en-MY" sz="2000" dirty="0"/>
              <a:t>Decision tree (</a:t>
            </a:r>
            <a:r>
              <a:rPr lang="en-MY" sz="2000" dirty="0" err="1"/>
              <a:t>GridSearchCV</a:t>
            </a:r>
            <a:r>
              <a:rPr lang="en-MY" sz="2000" dirty="0"/>
              <a:t> best score: 0.8892857142857142) </a:t>
            </a:r>
          </a:p>
          <a:p>
            <a:pPr marL="800100" lvl="1" indent="-342900" algn="just">
              <a:buFont typeface="+mj-lt"/>
              <a:buAutoNum type="arabicPeriod"/>
            </a:pPr>
            <a:r>
              <a:rPr lang="en-MY" sz="2000" dirty="0"/>
              <a:t>K nearest </a:t>
            </a:r>
            <a:r>
              <a:rPr lang="en-MY" sz="2000" dirty="0" err="1"/>
              <a:t>neighbors</a:t>
            </a:r>
            <a:r>
              <a:rPr lang="en-MY" sz="2000" dirty="0"/>
              <a:t>, KNN (</a:t>
            </a:r>
            <a:r>
              <a:rPr lang="en-MY" sz="2000" dirty="0" err="1"/>
              <a:t>GridSearchCV</a:t>
            </a:r>
            <a:r>
              <a:rPr lang="en-MY" sz="2000" dirty="0"/>
              <a:t> best score:</a:t>
            </a:r>
            <a:r>
              <a:rPr lang="en-US" sz="2000" dirty="0"/>
              <a:t> </a:t>
            </a:r>
            <a:r>
              <a:rPr lang="en-MY" sz="2000" dirty="0"/>
              <a:t>0.8482142857142858)</a:t>
            </a:r>
          </a:p>
          <a:p>
            <a:pPr marL="800100" lvl="1" indent="-342900" algn="just">
              <a:buFont typeface="+mj-lt"/>
              <a:buAutoNum type="arabicPeriod"/>
            </a:pPr>
            <a:r>
              <a:rPr lang="en-MY" sz="2000" dirty="0"/>
              <a:t>Support vector machine, SVM (</a:t>
            </a:r>
            <a:r>
              <a:rPr lang="en-MY" sz="2000" dirty="0" err="1"/>
              <a:t>GridSearchCV</a:t>
            </a:r>
            <a:r>
              <a:rPr lang="en-MY" sz="2000" dirty="0"/>
              <a:t> best score: 0.8482142857142856)</a:t>
            </a:r>
          </a:p>
          <a:p>
            <a:pPr marL="800100" lvl="1" indent="-342900" algn="just">
              <a:buFont typeface="+mj-lt"/>
              <a:buAutoNum type="arabicPeriod"/>
            </a:pPr>
            <a:r>
              <a:rPr lang="en-MY" sz="2000" dirty="0"/>
              <a:t>Logistic regression (</a:t>
            </a:r>
            <a:r>
              <a:rPr lang="en-MY" sz="2000" dirty="0" err="1"/>
              <a:t>GridSearchCV</a:t>
            </a:r>
            <a:r>
              <a:rPr lang="en-MY" sz="2000" dirty="0"/>
              <a:t> best score: 0.8464285714285713)</a:t>
            </a:r>
          </a:p>
          <a:p>
            <a:pPr marL="800100" lvl="1" indent="-342900" algn="just">
              <a:buFont typeface="+mj-lt"/>
              <a:buAutoNum type="arabicPeriod"/>
            </a:pPr>
            <a:endParaRPr lang="en-MY" sz="20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RESULTS</a:t>
            </a:r>
          </a:p>
          <a:p>
            <a:pPr>
              <a:spcBef>
                <a:spcPts val="500"/>
              </a:spcBef>
            </a:pPr>
            <a:r>
              <a:rPr lang="en-US" sz="3400" b="1" dirty="0">
                <a:latin typeface="Tw Cen MT Condensed" panose="020B0606020104020203" pitchFamily="34" charset="77"/>
              </a:rPr>
              <a:t>5. Predictive Analysis</a:t>
            </a:r>
          </a:p>
        </p:txBody>
      </p:sp>
    </p:spTree>
    <p:extLst>
      <p:ext uri="{BB962C8B-B14F-4D97-AF65-F5344CB8AC3E}">
        <p14:creationId xmlns:p14="http://schemas.microsoft.com/office/powerpoint/2010/main" val="1846842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203212"/>
            <a:ext cx="8845296" cy="4731244"/>
          </a:xfrm>
        </p:spPr>
        <p:txBody>
          <a:bodyPr>
            <a:normAutofit fontScale="92500"/>
          </a:bodyPr>
          <a:lstStyle/>
          <a:p>
            <a:pPr algn="just"/>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pPr algn="just"/>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pPr algn="just"/>
            <a:endParaRPr lang="en-MY" sz="24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297281"/>
            <a:ext cx="8790432" cy="4731244"/>
          </a:xfrm>
        </p:spPr>
        <p:txBody>
          <a:bodyPr>
            <a:normAutofit/>
          </a:bodyPr>
          <a:lstStyle/>
          <a:p>
            <a:pPr algn="just"/>
            <a:r>
              <a:rPr lang="en-MY" sz="2000" dirty="0"/>
              <a:t>In this project, we try to predict if the first stage of a given Falcon 9 launch will land in order to determine the cost of a launch.</a:t>
            </a:r>
          </a:p>
          <a:p>
            <a:pPr algn="just"/>
            <a:r>
              <a:rPr lang="en-MY" sz="2000" dirty="0"/>
              <a:t>Each feature of a Falcon 9 launch, such as its payload mass or orbit type, may affect the mission outcome in a certain way. </a:t>
            </a:r>
          </a:p>
          <a:p>
            <a:pPr algn="just"/>
            <a:r>
              <a:rPr lang="en-MY" sz="2000" dirty="0"/>
              <a:t>Several machine learning algorithms are employed to learn the patterns of past Falcon 9 launch data to produce predictive models that can be used to predict the outcome of a Falcon 9 launch.</a:t>
            </a:r>
          </a:p>
          <a:p>
            <a:pPr algn="just"/>
            <a:r>
              <a:rPr lang="en-MY" sz="2000" dirty="0"/>
              <a:t>The predictive model produced by decision tree algorithm performed the best among the 4 machine learning algorithms employed. </a:t>
            </a:r>
            <a:endParaRPr lang="en-US" sz="2000" dirty="0"/>
          </a:p>
          <a:p>
            <a:pPr lvl="1" algn="just"/>
            <a:endParaRPr lang="en-US" sz="2000" dirty="0"/>
          </a:p>
          <a:p>
            <a:pPr algn="just"/>
            <a:endParaRPr lang="en-US" sz="2000" dirty="0"/>
          </a:p>
          <a:p>
            <a:pPr lvl="1" algn="just"/>
            <a:endParaRPr lang="en-US" sz="20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05886"/>
            <a:ext cx="8891016" cy="5012617"/>
          </a:xfrm>
        </p:spPr>
        <p:txBody>
          <a:bodyPr>
            <a:normAutofit fontScale="92500" lnSpcReduction="10000"/>
          </a:bodyPr>
          <a:lstStyle/>
          <a:p>
            <a:pPr algn="just"/>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lgn="just"/>
            <a:r>
              <a:rPr lang="en-MY" sz="2400" dirty="0"/>
              <a:t>Most unsuccessful landings are planned. Sometimes, SpaceX will perform a controlled landing in the ocean.</a:t>
            </a:r>
          </a:p>
          <a:p>
            <a:pPr algn="just"/>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lgn="just"/>
            <a:endParaRPr lang="en-US" sz="1800" dirty="0"/>
          </a:p>
          <a:p>
            <a:pPr lvl="1" algn="just"/>
            <a:endParaRPr lang="en-US" dirty="0"/>
          </a:p>
          <a:p>
            <a:pPr lvl="1" algn="just"/>
            <a:endParaRPr lang="en-US" dirty="0"/>
          </a:p>
          <a:p>
            <a:pPr algn="just"/>
            <a:endParaRPr lang="en-US" sz="2400" dirty="0"/>
          </a:p>
          <a:p>
            <a:pPr lvl="1" algn="just"/>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297281"/>
            <a:ext cx="10515600" cy="5333506"/>
          </a:xfrm>
        </p:spPr>
        <p:txBody>
          <a:bodyPr>
            <a:normAutofit fontScale="85000" lnSpcReduction="20000"/>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284962"/>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1.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856291" y="4391047"/>
            <a:ext cx="10354253" cy="2257206"/>
          </a:xfrm>
          <a:prstGeom prst="rect">
            <a:avLst/>
          </a:prstGeom>
        </p:spPr>
      </p:pic>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86713"/>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1. Data collection, wrangling, and formatting </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838200" y="4138714"/>
            <a:ext cx="101346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693448"/>
            <a:ext cx="8799576" cy="4731244"/>
          </a:xfrm>
        </p:spPr>
        <p:txBody>
          <a:bodyPr>
            <a:normAutofit/>
          </a:bodyPr>
          <a:lstStyle/>
          <a:p>
            <a:pPr algn="just"/>
            <a:r>
              <a:rPr lang="en-US" sz="2000" dirty="0"/>
              <a:t>The data is later processed so that there are no missing entries and categorical features are encoded using one-hot encoding.</a:t>
            </a:r>
          </a:p>
          <a:p>
            <a:pPr algn="just"/>
            <a:r>
              <a:rPr lang="en-US" sz="2000" dirty="0"/>
              <a:t>An extra column called ‘Class’ is also added to the data frame. The column ‘Class’ contains 0 if a given launch is failed and 1 if it is successful.</a:t>
            </a:r>
          </a:p>
          <a:p>
            <a:pPr algn="just"/>
            <a:r>
              <a:rPr lang="en-US" sz="2000" dirty="0"/>
              <a:t>In the end, we end up with 90 rows or instances and 83 columns or features.</a:t>
            </a:r>
          </a:p>
          <a:p>
            <a:pPr lvl="1" algn="just"/>
            <a:endParaRPr lang="en-US" sz="2000" dirty="0"/>
          </a:p>
          <a:p>
            <a:pPr lvl="1" algn="just"/>
            <a:endParaRPr lang="en-US" sz="2000" dirty="0"/>
          </a:p>
          <a:p>
            <a:pPr algn="just"/>
            <a:endParaRPr lang="en-US" sz="2000" dirty="0"/>
          </a:p>
          <a:p>
            <a:pPr lvl="1" algn="just"/>
            <a:endParaRPr lang="en-US" sz="20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1. Data collection, wrangling, and formatting </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38686"/>
            <a:ext cx="8726424" cy="4731244"/>
          </a:xfrm>
        </p:spPr>
        <p:txBody>
          <a:bodyPr>
            <a:normAutofit lnSpcReduction="10000"/>
          </a:bodyPr>
          <a:lstStyle/>
          <a:p>
            <a:pPr algn="just"/>
            <a:r>
              <a:rPr lang="en-US" sz="2400" dirty="0"/>
              <a:t>Pandas and NumPy</a:t>
            </a:r>
          </a:p>
          <a:p>
            <a:pPr lvl="1" algn="just"/>
            <a:r>
              <a:rPr lang="en-US" sz="2000" dirty="0"/>
              <a:t>Functions from the Pandas and NumPy libraries are used to derive basic information about the data collected, which includes:</a:t>
            </a:r>
          </a:p>
          <a:p>
            <a:pPr lvl="2" algn="just"/>
            <a:r>
              <a:rPr lang="en-US" sz="1800" dirty="0"/>
              <a:t>The number of launches on each launch site</a:t>
            </a:r>
          </a:p>
          <a:p>
            <a:pPr lvl="2" algn="just"/>
            <a:r>
              <a:rPr lang="en-US" sz="1800" dirty="0"/>
              <a:t>The number of occurrence of each orbit</a:t>
            </a:r>
          </a:p>
          <a:p>
            <a:pPr lvl="2" algn="just"/>
            <a:r>
              <a:rPr lang="en-US" sz="1800" dirty="0"/>
              <a:t>The number and occurrence of each mission outcome</a:t>
            </a:r>
          </a:p>
          <a:p>
            <a:pPr algn="just"/>
            <a:r>
              <a:rPr lang="en-US" sz="2400" dirty="0"/>
              <a:t>SQL</a:t>
            </a:r>
          </a:p>
          <a:p>
            <a:pPr lvl="1" algn="just"/>
            <a:r>
              <a:rPr lang="en-US" sz="2000" dirty="0"/>
              <a:t>The data is queried using SQL to answer several questions about the data such as:</a:t>
            </a:r>
          </a:p>
          <a:p>
            <a:pPr lvl="2" algn="just"/>
            <a:r>
              <a:rPr lang="en-US" sz="1800" dirty="0"/>
              <a:t>The names of the unique launch sites in the space mission</a:t>
            </a:r>
          </a:p>
          <a:p>
            <a:pPr lvl="2" algn="just"/>
            <a:r>
              <a:rPr lang="en-US" sz="1800" dirty="0"/>
              <a:t>The total payload mass carried by boosters launched by NASA (CRS)</a:t>
            </a:r>
          </a:p>
          <a:p>
            <a:pPr lvl="2" algn="just"/>
            <a:r>
              <a:rPr lang="en-US" sz="1800" dirty="0"/>
              <a:t>The average payload mass carried by booster version F9 v1.1</a:t>
            </a:r>
            <a:endParaRPr lang="en-US" sz="2600" dirty="0"/>
          </a:p>
          <a:p>
            <a:pPr lvl="1" algn="just"/>
            <a:endParaRPr lang="en-US" sz="2000" dirty="0"/>
          </a:p>
          <a:p>
            <a:pPr algn="just"/>
            <a:endParaRPr lang="en-US" sz="2600" dirty="0"/>
          </a:p>
          <a:p>
            <a:pPr lvl="2" algn="just"/>
            <a:endParaRPr lang="en-US" sz="1800" dirty="0"/>
          </a:p>
          <a:p>
            <a:pPr lvl="2" algn="just"/>
            <a:endParaRPr lang="en-US" sz="1800" dirty="0"/>
          </a:p>
          <a:p>
            <a:pPr lvl="1" algn="just"/>
            <a:endParaRPr lang="en-US" dirty="0"/>
          </a:p>
          <a:p>
            <a:pPr lvl="1" algn="just"/>
            <a:endParaRPr lang="en-US" dirty="0"/>
          </a:p>
          <a:p>
            <a:pPr algn="just"/>
            <a:endParaRPr lang="en-US" sz="2400" dirty="0"/>
          </a:p>
          <a:p>
            <a:pPr lvl="1" algn="just"/>
            <a:endParaRPr lang="en-US" sz="1800" dirty="0"/>
          </a:p>
        </p:txBody>
      </p:sp>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w Cen MT Condensed" panose="020B0606020104020203" pitchFamily="34" charset="77"/>
              </a:rPr>
              <a:t>METHODOLOGY</a:t>
            </a:r>
          </a:p>
          <a:p>
            <a:pPr>
              <a:spcBef>
                <a:spcPts val="500"/>
              </a:spcBef>
            </a:pPr>
            <a:r>
              <a:rPr lang="en-US" sz="3400" b="1" dirty="0">
                <a:latin typeface="Tw Cen MT Condensed" panose="020B0606020104020203" pitchFamily="34" charset="77"/>
              </a:rPr>
              <a:t>2. Exploratory Data Analysis (EDA) </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Office 2013 - 2022 Theme</Template>
  <TotalTime>390</TotalTime>
  <Words>2001</Words>
  <Application>Microsoft Office PowerPoint</Application>
  <PresentationFormat>Widescreen</PresentationFormat>
  <Paragraphs>304</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Trebuchet MS</vt:lpstr>
      <vt:lpstr>Tw Cen MT</vt:lpstr>
      <vt:lpstr>Tw Cen MT Condensed</vt:lpstr>
      <vt:lpstr>Wingdings 3</vt:lpstr>
      <vt:lpstr>Facet</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dhruv garady</cp:lastModifiedBy>
  <cp:revision>279</cp:revision>
  <dcterms:created xsi:type="dcterms:W3CDTF">2022-01-04T01:00:05Z</dcterms:created>
  <dcterms:modified xsi:type="dcterms:W3CDTF">2026-01-13T11:47:51Z</dcterms:modified>
</cp:coreProperties>
</file>